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2"/>
  </p:notesMasterIdLst>
  <p:sldIdLst>
    <p:sldId id="257" r:id="rId4"/>
    <p:sldId id="264" r:id="rId5"/>
    <p:sldId id="258" r:id="rId6"/>
    <p:sldId id="259" r:id="rId7"/>
    <p:sldId id="261" r:id="rId8"/>
    <p:sldId id="263" r:id="rId9"/>
    <p:sldId id="262" r:id="rId10"/>
    <p:sldId id="260" r:id="rId11"/>
  </p:sldIdLst>
  <p:sldSz cx="9144000" cy="5143500" type="screen16x9"/>
  <p:notesSz cx="6858000" cy="9144000"/>
  <p:embeddedFontLst>
    <p:embeddedFont>
      <p:font typeface="Dosis" pitchFamily="2" charset="0"/>
      <p:regular r:id="rId13"/>
      <p:bold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Black" panose="02000000000000000000" pitchFamily="2" charset="0"/>
      <p:bold r:id="rId19"/>
      <p:boldItalic r:id="rId20"/>
    </p:embeddedFont>
    <p:embeddedFont>
      <p:font typeface="Roboto Thin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6274"/>
    <a:srgbClr val="423F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09"/>
  </p:normalViewPr>
  <p:slideViewPr>
    <p:cSldViewPr snapToGrid="0">
      <p:cViewPr varScale="1">
        <p:scale>
          <a:sx n="100" d="100"/>
          <a:sy n="100" d="100"/>
        </p:scale>
        <p:origin x="62" y="1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2.fntdata"/><Relationship Id="rId5" Type="http://schemas.openxmlformats.org/officeDocument/2006/relationships/slide" Target="slides/slide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font" Target="fonts/font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76458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‹№›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-US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 PARKER</a:t>
            </a:r>
            <a:endParaRPr sz="12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Max 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09.05.2022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40D1AD6-D868-B587-B14F-B25935278171}"/>
              </a:ext>
            </a:extLst>
          </p:cNvPr>
          <p:cNvSpPr txBox="1"/>
          <p:nvPr/>
        </p:nvSpPr>
        <p:spPr>
          <a:xfrm>
            <a:off x="1024890" y="1294477"/>
            <a:ext cx="70942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Warby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Parker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transformative lifestyle brand with a lofty objective: to offer designer eyewear at a revolutionary price while leading the way for socially conscious businesses. Founded in 2010 and named after two characters in an early Jack Kerouac journal,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Warby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Parker believes in creative thinking, smart design, and doing good in the world. For every pair of eyeglasses and sunglasses sold, a pair is distributed to someone in need.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we analyze different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Warby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Parker’s marketing funnels in order to calculate conversion rates. Here are the funnels and the tables that you are given:</a:t>
            </a:r>
          </a:p>
          <a:p>
            <a:pPr algn="just"/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556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Analyze a quiz funnel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Analyze A/B testing results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Recommendations</a:t>
            </a:r>
          </a:p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6274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Analyze</a:t>
            </a:r>
            <a:r>
              <a:rPr lang="en-AU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a quiz funnel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A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7060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Quiz completion rates 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54536" y="993749"/>
            <a:ext cx="6924920" cy="1370832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data represents the questions asked, the number of people who answered each question and the quiz completion rates.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One can conclude that the second and the last questions have the lowest completion rates;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reason may be that people are yet not sure what shapes they might like for question 2. </a:t>
            </a:r>
          </a:p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reason to skip the last question might be lack of data of considering this info private.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1756983325"/>
              </p:ext>
            </p:extLst>
          </p:nvPr>
        </p:nvGraphicFramePr>
        <p:xfrm>
          <a:off x="2476500" y="2450665"/>
          <a:ext cx="6512964" cy="2292438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7410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593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2517">
                  <a:extLst>
                    <a:ext uri="{9D8B030D-6E8A-4147-A177-3AD203B41FA5}">
                      <a16:colId xmlns:a16="http://schemas.microsoft.com/office/drawing/2014/main" val="3656034541"/>
                    </a:ext>
                  </a:extLst>
                </a:gridCol>
              </a:tblGrid>
              <a:tr h="3527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000" b="1" dirty="0">
                          <a:solidFill>
                            <a:srgbClr val="FFFFFF"/>
                          </a:solidFill>
                        </a:rPr>
                        <a:t>Questions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000" b="1" dirty="0">
                          <a:solidFill>
                            <a:srgbClr val="FFFFFF"/>
                          </a:solidFill>
                        </a:rPr>
                        <a:t>Number of answers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Completion rates 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2799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500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100%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643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2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2. What's your fit?</a:t>
                      </a:r>
                      <a:endParaRPr sz="12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475</a:t>
                      </a:r>
                      <a:endParaRPr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7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3. Which shapes do you like?</a:t>
                      </a:r>
                      <a:endParaRPr sz="12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380</a:t>
                      </a:r>
                      <a:endParaRPr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279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4. Which colors do you like?</a:t>
                      </a:r>
                      <a:endParaRPr sz="12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361</a:t>
                      </a:r>
                      <a:endParaRPr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197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i="0" u="none" strike="noStrike" cap="none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Arial"/>
                          <a:cs typeface="Times New Roman" panose="02020603050405020304" pitchFamily="18" charset="0"/>
                          <a:sym typeface="Arial"/>
                        </a:rPr>
                        <a:t>5. When was your last eye exam?</a:t>
                      </a:r>
                      <a:endParaRPr sz="12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270</a:t>
                      </a:r>
                      <a:endParaRPr sz="11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 noProof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74, 8%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02695595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76274"/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376500" y="1543050"/>
            <a:ext cx="8391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</a:t>
            </a:r>
            <a:r>
              <a:rPr lang="en-US" sz="48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Analyze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A/B testing results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55533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A/B testing results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Shape 331"/>
          <p:cNvSpPr txBox="1"/>
          <p:nvPr/>
        </p:nvSpPr>
        <p:spPr>
          <a:xfrm>
            <a:off x="1943099" y="1130225"/>
            <a:ext cx="5311141" cy="59189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71450" tIns="91425" rIns="91425" bIns="91425" anchor="t" anchorCtr="0">
            <a:noAutofit/>
          </a:bodyPr>
          <a:lstStyle/>
          <a:p>
            <a:pPr marL="171450" lvl="0" indent="-190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A/B testing shows that B is more effective with the given data. 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32" name="Shape 332"/>
          <p:cNvGraphicFramePr/>
          <p:nvPr>
            <p:extLst>
              <p:ext uri="{D42A27DB-BD31-4B8C-83A1-F6EECF244321}">
                <p14:modId xmlns:p14="http://schemas.microsoft.com/office/powerpoint/2010/main" val="3746498855"/>
              </p:ext>
            </p:extLst>
          </p:nvPr>
        </p:nvGraphicFramePr>
        <p:xfrm>
          <a:off x="1943099" y="2033843"/>
          <a:ext cx="5257801" cy="1979432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0418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6589">
                  <a:extLst>
                    <a:ext uri="{9D8B030D-6E8A-4147-A177-3AD203B41FA5}">
                      <a16:colId xmlns:a16="http://schemas.microsoft.com/office/drawing/2014/main" val="1760178284"/>
                    </a:ext>
                  </a:extLst>
                </a:gridCol>
                <a:gridCol w="13646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64659">
                  <a:extLst>
                    <a:ext uri="{9D8B030D-6E8A-4147-A177-3AD203B41FA5}">
                      <a16:colId xmlns:a16="http://schemas.microsoft.com/office/drawing/2014/main" val="319905312"/>
                    </a:ext>
                  </a:extLst>
                </a:gridCol>
              </a:tblGrid>
              <a:tr h="746760">
                <a:tc>
                  <a:txBody>
                    <a:bodyPr/>
                    <a:lstStyle/>
                    <a:p>
                      <a:pPr algn="ctr"/>
                      <a:r>
                        <a:rPr lang="en-AU" sz="1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A/B</a:t>
                      </a: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AU" sz="1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home trials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AU" sz="1400" b="1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 of purchases</a:t>
                      </a:r>
                      <a:endParaRPr sz="1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Purchase rates</a:t>
                      </a:r>
                      <a:endParaRPr sz="1400" b="1" dirty="0">
                        <a:solidFill>
                          <a:srgbClr val="FFFFFF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8251">
                <a:tc>
                  <a:txBody>
                    <a:bodyPr/>
                    <a:lstStyle/>
                    <a:p>
                      <a:pPr algn="ctr"/>
                      <a:r>
                        <a:rPr lang="en-AU" sz="12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pairs (A)</a:t>
                      </a:r>
                    </a:p>
                  </a:txBody>
                  <a:tcPr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12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379</a:t>
                      </a:r>
                    </a:p>
                  </a:txBody>
                  <a:tcPr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12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201</a:t>
                      </a:r>
                    </a:p>
                  </a:txBody>
                  <a:tcPr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53%</a:t>
                      </a:r>
                      <a:endParaRPr lang="uk-UA" sz="12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T w="9525" cap="flat" cmpd="sng" algn="ctr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78251">
                <a:tc>
                  <a:txBody>
                    <a:bodyPr/>
                    <a:lstStyle/>
                    <a:p>
                      <a:pPr algn="ctr"/>
                      <a:r>
                        <a:rPr lang="en-AU" sz="12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pairs (B)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1200" b="1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uk-UA" sz="12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79, 2%</a:t>
                      </a:r>
                      <a:endParaRPr lang="uk-UA" sz="12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A5BDC3-E0B0-0D13-D40A-D3E43B4B8B2A}"/>
              </a:ext>
            </a:extLst>
          </p:cNvPr>
          <p:cNvSpPr txBox="1"/>
          <p:nvPr/>
        </p:nvSpPr>
        <p:spPr>
          <a:xfrm>
            <a:off x="708660" y="1531621"/>
            <a:ext cx="749046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the provided data we can recommend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Warby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Parker using B approach as it is more effective way to sell glasses according to the A/B testing results.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However, we need more data to understand the possible drawbacks of such an approach. For instance, how much budget it requires and what is the profit rate using each approach.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also view the factors that affected the choice, i.e.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style, fit, price, color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give more recommendations.</a:t>
            </a:r>
            <a:endParaRPr lang="uk-UA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430</Words>
  <Application>Microsoft Office PowerPoint</Application>
  <PresentationFormat>Екран (16:9)</PresentationFormat>
  <Paragraphs>54</Paragraphs>
  <Slides>8</Slides>
  <Notes>7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6</vt:i4>
      </vt:variant>
      <vt:variant>
        <vt:lpstr>Тема</vt:lpstr>
      </vt:variant>
      <vt:variant>
        <vt:i4>3</vt:i4>
      </vt:variant>
      <vt:variant>
        <vt:lpstr>Заголовки слайдів</vt:lpstr>
      </vt:variant>
      <vt:variant>
        <vt:i4>8</vt:i4>
      </vt:variant>
    </vt:vector>
  </HeadingPairs>
  <TitlesOfParts>
    <vt:vector size="17" baseType="lpstr">
      <vt:lpstr>Dosis</vt:lpstr>
      <vt:lpstr>Roboto Black</vt:lpstr>
      <vt:lpstr>Roboto</vt:lpstr>
      <vt:lpstr>Times New Roman</vt:lpstr>
      <vt:lpstr>Arial</vt:lpstr>
      <vt:lpstr>Roboto Thin</vt:lpstr>
      <vt:lpstr>Simple Light</vt:lpstr>
      <vt:lpstr>Simple Light</vt:lpstr>
      <vt:lpstr>Simple Light</vt:lpstr>
      <vt:lpstr>Презентація PowerPoint</vt:lpstr>
      <vt:lpstr>Презентація PowerPoint</vt:lpstr>
      <vt:lpstr>Table of Contents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maks</dc:creator>
  <cp:lastModifiedBy>Maks Streletskyi</cp:lastModifiedBy>
  <cp:revision>11</cp:revision>
  <dcterms:modified xsi:type="dcterms:W3CDTF">2022-05-09T13:21:54Z</dcterms:modified>
</cp:coreProperties>
</file>